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6"/>
  </p:notesMasterIdLst>
  <p:handoutMasterIdLst>
    <p:handoutMasterId r:id="rId27"/>
  </p:handoutMasterIdLst>
  <p:sldIdLst>
    <p:sldId id="257" r:id="rId3"/>
    <p:sldId id="262" r:id="rId4"/>
    <p:sldId id="264" r:id="rId5"/>
    <p:sldId id="265" r:id="rId6"/>
    <p:sldId id="266" r:id="rId7"/>
    <p:sldId id="267" r:id="rId8"/>
    <p:sldId id="271" r:id="rId9"/>
    <p:sldId id="268" r:id="rId10"/>
    <p:sldId id="269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6" r:id="rId24"/>
    <p:sldId id="282" r:id="rId2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015" autoAdjust="0"/>
  </p:normalViewPr>
  <p:slideViewPr>
    <p:cSldViewPr>
      <p:cViewPr varScale="1">
        <p:scale>
          <a:sx n="53" d="100"/>
          <a:sy n="53" d="100"/>
        </p:scale>
        <p:origin x="1176" y="48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t>3/1/2023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t>3/1/2023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9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3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8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28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83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37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64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242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96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15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03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124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18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6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2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8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31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Coverage: </a:t>
            </a:r>
            <a:r>
              <a:rPr lang="en-US" sz="1200" dirty="0"/>
              <a:t>Single-site or multiple sites? This is something the modeling process can reveal.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Architecture: </a:t>
            </a:r>
            <a:r>
              <a:rPr lang="en-US" sz="1200" dirty="0"/>
              <a:t>Decision should be based on your capacity needs which may vary from place to place over a large area (e.g. urban vs. rural areas) and your number of channels.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Trunked or Conventional: Also dependent on the number of channels at your disposal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Grade of Service: Based on the percentage of time a trunked system is ‘unavailable’ or busy, and on a specified ‘holding time’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83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7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27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4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1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8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9036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28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488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99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8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0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3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6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1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712D-992A-4AB1-A5C2-575F75921AA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6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safecom/fund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ject25.org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safecom/fund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5655" y="826734"/>
            <a:ext cx="7764913" cy="1646302"/>
          </a:xfrm>
        </p:spPr>
        <p:txBody>
          <a:bodyPr/>
          <a:lstStyle/>
          <a:p>
            <a:pPr algn="ctr"/>
            <a:r>
              <a:rPr lang="en-US" sz="4800" dirty="0"/>
              <a:t>So, you’re thinking about an upgrade to Project 25…</a:t>
            </a:r>
          </a:p>
        </p:txBody>
      </p:sp>
      <p:sp>
        <p:nvSpPr>
          <p:cNvPr id="14" name="Title 12"/>
          <p:cNvSpPr txBox="1">
            <a:spLocks/>
          </p:cNvSpPr>
          <p:nvPr/>
        </p:nvSpPr>
        <p:spPr>
          <a:xfrm>
            <a:off x="531812" y="3200401"/>
            <a:ext cx="9525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063" rtl="0" eaLnBrk="1" latinLnBrk="0" hangingPunct="1">
              <a:spcBef>
                <a:spcPct val="0"/>
              </a:spcBef>
              <a:buNone/>
              <a:defRPr sz="539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dirty="0"/>
              <a:t>This is a lot to think about…</a:t>
            </a:r>
          </a:p>
        </p:txBody>
      </p:sp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Simulcast, Multicast or ‘Hybrid’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Simulcast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a multi-site system, one channel at each of the sites transmits the same signal on the </a:t>
            </a:r>
            <a:r>
              <a:rPr lang="en-US" b="1" i="1" dirty="0"/>
              <a:t>same</a:t>
            </a:r>
            <a:r>
              <a:rPr lang="en-US" dirty="0"/>
              <a:t> frequency.</a:t>
            </a:r>
          </a:p>
          <a:p>
            <a:r>
              <a:rPr lang="en-US" dirty="0"/>
              <a:t>Frequency efficient</a:t>
            </a:r>
          </a:p>
          <a:p>
            <a:r>
              <a:rPr lang="en-US" dirty="0"/>
              <a:t>Requires identical number of repeaters at each site</a:t>
            </a:r>
          </a:p>
          <a:p>
            <a:r>
              <a:rPr lang="en-US" dirty="0"/>
              <a:t>Requires ‘voting’ technology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Multicast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 a multi-site system, one channel at each of the sites transmits the same signal on a </a:t>
            </a:r>
            <a:r>
              <a:rPr lang="en-US" b="1" i="1" dirty="0"/>
              <a:t>different</a:t>
            </a:r>
            <a:r>
              <a:rPr lang="en-US" dirty="0"/>
              <a:t> frequency.</a:t>
            </a:r>
          </a:p>
          <a:p>
            <a:r>
              <a:rPr lang="en-US" dirty="0"/>
              <a:t>Frequency consuming</a:t>
            </a:r>
          </a:p>
          <a:p>
            <a:r>
              <a:rPr lang="en-US" dirty="0"/>
              <a:t>Allows for a different number of repeaters at each site</a:t>
            </a:r>
          </a:p>
          <a:p>
            <a:r>
              <a:rPr lang="en-US" dirty="0"/>
              <a:t>Trunked multicast does not require ‘voting’ (i.e. different channels – no overlap of same signal)</a:t>
            </a:r>
          </a:p>
        </p:txBody>
      </p:sp>
    </p:spTree>
    <p:extLst>
      <p:ext uri="{BB962C8B-B14F-4D97-AF65-F5344CB8AC3E}">
        <p14:creationId xmlns:p14="http://schemas.microsoft.com/office/powerpoint/2010/main" val="320644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Simulcast, Multicast or ‘Hybrid’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most Public Safety applications, Simulcast is the preferred architecture</a:t>
            </a:r>
          </a:p>
          <a:p>
            <a:pPr lvl="1"/>
            <a:r>
              <a:rPr lang="en-US" sz="1800" dirty="0"/>
              <a:t>Pro:  ease of use and more spectrally efficient</a:t>
            </a:r>
          </a:p>
          <a:p>
            <a:pPr lvl="1"/>
            <a:r>
              <a:rPr lang="en-US" sz="1800" dirty="0"/>
              <a:t>Con: higher initial cost and total cost of ownership</a:t>
            </a:r>
          </a:p>
          <a:p>
            <a:pPr lvl="1"/>
            <a:r>
              <a:rPr lang="en-US" sz="1800" dirty="0"/>
              <a:t>Multicast applications can be cost-effective in low-density areas</a:t>
            </a:r>
          </a:p>
          <a:p>
            <a:pPr lvl="1"/>
            <a:r>
              <a:rPr lang="en-US" sz="1800" dirty="0"/>
              <a:t>Hybridized systems can be designed to include elements of both</a:t>
            </a:r>
          </a:p>
        </p:txBody>
      </p:sp>
    </p:spTree>
    <p:extLst>
      <p:ext uri="{BB962C8B-B14F-4D97-AF65-F5344CB8AC3E}">
        <p14:creationId xmlns:p14="http://schemas.microsoft.com/office/powerpoint/2010/main" val="390179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Trunked or Conventional Repeat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Choice here should be based on the number of users of the system, against the number of available channels</a:t>
            </a:r>
          </a:p>
          <a:p>
            <a:r>
              <a:rPr lang="en-US" sz="2400" dirty="0"/>
              <a:t>Project 25 systems can be configured either way</a:t>
            </a:r>
          </a:p>
          <a:p>
            <a:r>
              <a:rPr lang="en-US" sz="2400" dirty="0"/>
              <a:t>Properly configured, a P25 conventional system can offer many of the same managed services as a trunked version; at significant savings to the buyer</a:t>
            </a:r>
          </a:p>
          <a:p>
            <a:r>
              <a:rPr lang="en-US" sz="2400" dirty="0"/>
              <a:t>“Trunking is a way for a large number of users to share a small number of channels”</a:t>
            </a:r>
          </a:p>
          <a:p>
            <a:r>
              <a:rPr lang="en-US" sz="2400" b="1" i="1" dirty="0"/>
              <a:t>“If you have enough channels, you don’t need trunking!”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866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Trunked or Conventional Repeat</a:t>
            </a:r>
            <a:endParaRPr lang="en-US" dirty="0"/>
          </a:p>
        </p:txBody>
      </p:sp>
      <p:pic>
        <p:nvPicPr>
          <p:cNvPr id="1026" name="Picture 2" descr="Conventional IP25™ System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2" y="1930400"/>
            <a:ext cx="452437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runked IP25™ Syst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" y="1930400"/>
            <a:ext cx="452437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1412" y="5638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Single-site trunked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6812" y="5638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Single-site conventional repeater system</a:t>
            </a:r>
          </a:p>
        </p:txBody>
      </p:sp>
    </p:spTree>
    <p:extLst>
      <p:ext uri="{BB962C8B-B14F-4D97-AF65-F5344CB8AC3E}">
        <p14:creationId xmlns:p14="http://schemas.microsoft.com/office/powerpoint/2010/main" val="181863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Trunked vs. Conventional P25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Trunked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More complex and less available</a:t>
            </a:r>
          </a:p>
          <a:p>
            <a:r>
              <a:rPr lang="en-US" dirty="0"/>
              <a:t>Greater initial expense and total cost of ownership</a:t>
            </a:r>
          </a:p>
          <a:p>
            <a:r>
              <a:rPr lang="en-US" dirty="0"/>
              <a:t>Added growth depends on the acquisition of more channels or migration to Project 25/Phase 2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Conventional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Less complex, always available</a:t>
            </a:r>
          </a:p>
          <a:p>
            <a:r>
              <a:rPr lang="en-US" dirty="0"/>
              <a:t>Less expensive and more easily maintained</a:t>
            </a:r>
          </a:p>
          <a:p>
            <a:r>
              <a:rPr lang="en-US" dirty="0"/>
              <a:t>Can later be upgraded to trunking</a:t>
            </a:r>
          </a:p>
        </p:txBody>
      </p:sp>
    </p:spTree>
    <p:extLst>
      <p:ext uri="{BB962C8B-B14F-4D97-AF65-F5344CB8AC3E}">
        <p14:creationId xmlns:p14="http://schemas.microsoft.com/office/powerpoint/2010/main" val="19675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Grade of Service (trunked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752600"/>
            <a:ext cx="9455854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For most Public Safety applications, a 5% G.O.S. is acceptable.</a:t>
            </a:r>
          </a:p>
          <a:p>
            <a:pPr lvl="1"/>
            <a:r>
              <a:rPr lang="en-US" sz="2401" dirty="0"/>
              <a:t>5% G.O.S. means the user will experience a busy signal when he keys his/her radio, 5% of the time.</a:t>
            </a:r>
          </a:p>
          <a:p>
            <a:pPr lvl="1"/>
            <a:r>
              <a:rPr lang="en-US" sz="2401" dirty="0"/>
              <a:t>95% of the time, that same user will obtain a channel grant/talk permit tone and can begin speaking to the talk-group.</a:t>
            </a:r>
          </a:p>
          <a:p>
            <a:pPr lvl="1"/>
            <a:r>
              <a:rPr lang="en-US" sz="2400" dirty="0"/>
              <a:t>At this G.O.S. a 5-channel system can support approximately 300 users, depending on ‘hold time’ and other factors.</a:t>
            </a:r>
          </a:p>
          <a:p>
            <a:pPr lvl="1"/>
            <a:r>
              <a:rPr lang="en-US" sz="2400" dirty="0"/>
              <a:t>In P25 systems, one channel at each trunked site is a dedicated ‘control channel’ that receives and sends channel requests and assignments</a:t>
            </a:r>
          </a:p>
          <a:p>
            <a:r>
              <a:rPr lang="en-US" sz="2600" b="1" i="1" dirty="0"/>
              <a:t>Too many talk groups programmed into the system tend to erode this service and make it less available to all users!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204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Grade of Service (trunked systems)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463" y="1828800"/>
            <a:ext cx="6903793" cy="3352799"/>
          </a:xfrm>
        </p:spPr>
      </p:pic>
    </p:spTree>
    <p:extLst>
      <p:ext uri="{BB962C8B-B14F-4D97-AF65-F5344CB8AC3E}">
        <p14:creationId xmlns:p14="http://schemas.microsoft.com/office/powerpoint/2010/main" val="352030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Frequencies, Bandwidth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7" y="1930400"/>
            <a:ext cx="8594429" cy="4394200"/>
          </a:xfrm>
        </p:spPr>
        <p:txBody>
          <a:bodyPr>
            <a:normAutofit/>
          </a:bodyPr>
          <a:lstStyle/>
          <a:p>
            <a:r>
              <a:rPr lang="en-US" sz="2400" dirty="0"/>
              <a:t>Project 25 Phase 1 operates on 12.5 kHz channels</a:t>
            </a:r>
          </a:p>
          <a:p>
            <a:pPr lvl="1"/>
            <a:r>
              <a:rPr lang="en-US" sz="2200" dirty="0"/>
              <a:t>800 MHz channels were planned this way from the beginning</a:t>
            </a:r>
          </a:p>
          <a:p>
            <a:pPr lvl="1"/>
            <a:r>
              <a:rPr lang="en-US" sz="2200" dirty="0"/>
              <a:t>VHF High Band and UHF channels have since been similarly ‘narrow-banded’ </a:t>
            </a:r>
          </a:p>
          <a:p>
            <a:pPr lvl="1"/>
            <a:r>
              <a:rPr lang="en-US" sz="2200" dirty="0"/>
              <a:t>700 MHz – except for those portions of the band designated for broadband – are now being developed as Project 25 ‘Phase 2’</a:t>
            </a:r>
          </a:p>
          <a:p>
            <a:pPr lvl="1"/>
            <a:r>
              <a:rPr lang="en-US" sz="2200" dirty="0"/>
              <a:t>Phase 2 Systems operate a 2-slot TDMA on 12.5 kHz channels for spectral efficiency, with backward compatibility to Phase 1-only subscriber technology </a:t>
            </a:r>
          </a:p>
          <a:p>
            <a:pPr lvl="1"/>
            <a:endParaRPr lang="en-US" sz="2200" dirty="0"/>
          </a:p>
          <a:p>
            <a:pPr marL="914126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988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Frequencies, Bandwidth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524000"/>
            <a:ext cx="9151054" cy="49530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The Project 25 Suite of Standards is still evolving:</a:t>
            </a:r>
          </a:p>
          <a:p>
            <a:r>
              <a:rPr lang="en-US" sz="2400" b="1" dirty="0"/>
              <a:t>The Common Air Interface </a:t>
            </a:r>
            <a:r>
              <a:rPr lang="en-US" sz="2400" dirty="0"/>
              <a:t>(1993) which includes:</a:t>
            </a:r>
          </a:p>
          <a:p>
            <a:pPr lvl="2"/>
            <a:r>
              <a:rPr lang="en-US" sz="1800" dirty="0"/>
              <a:t>The method of trunking (a ‘slotted aloha’ technique)</a:t>
            </a:r>
          </a:p>
          <a:p>
            <a:pPr lvl="2"/>
            <a:r>
              <a:rPr lang="en-US" sz="1800" dirty="0"/>
              <a:t>Narrow-banding from the original 25 kHz channel plan to 12.5 kHz</a:t>
            </a:r>
          </a:p>
          <a:p>
            <a:pPr lvl="2"/>
            <a:r>
              <a:rPr lang="en-US" sz="1800" dirty="0"/>
              <a:t>The current vocoder (voice encoder) – IMBE (Improved Multi-Band Excitation)</a:t>
            </a:r>
          </a:p>
          <a:p>
            <a:pPr lvl="2"/>
            <a:r>
              <a:rPr lang="en-US" sz="1800" dirty="0"/>
              <a:t>Phase 2 systems will use the AMBE (Advanced Multi-Band Excitation) vocoder</a:t>
            </a:r>
          </a:p>
          <a:p>
            <a:pPr lvl="1"/>
            <a:r>
              <a:rPr lang="en-US" sz="2400" b="1" dirty="0"/>
              <a:t>The Inter-RF Sub-System Interface</a:t>
            </a:r>
          </a:p>
          <a:p>
            <a:pPr lvl="2"/>
            <a:r>
              <a:rPr lang="en-US" sz="1800" dirty="0"/>
              <a:t>Allows different manufacturer’s systems to be directly interconnected at the controller level</a:t>
            </a:r>
          </a:p>
          <a:p>
            <a:pPr lvl="1"/>
            <a:r>
              <a:rPr lang="en-US" sz="2400" b="1" dirty="0"/>
              <a:t>The Console Sub-System Interface</a:t>
            </a:r>
          </a:p>
          <a:p>
            <a:pPr lvl="2"/>
            <a:r>
              <a:rPr lang="en-US" sz="1800" dirty="0"/>
              <a:t>Allows dispatch consoles from different manufacturer’s to be interconnected to the core/controller of other manufacturer’s systems</a:t>
            </a:r>
          </a:p>
        </p:txBody>
      </p:sp>
    </p:spTree>
    <p:extLst>
      <p:ext uri="{BB962C8B-B14F-4D97-AF65-F5344CB8AC3E}">
        <p14:creationId xmlns:p14="http://schemas.microsoft.com/office/powerpoint/2010/main" val="139551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Frequencies, Bandwidth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447800"/>
            <a:ext cx="8594429" cy="4593563"/>
          </a:xfrm>
        </p:spPr>
        <p:txBody>
          <a:bodyPr>
            <a:normAutofit/>
          </a:bodyPr>
          <a:lstStyle/>
          <a:p>
            <a:r>
              <a:rPr lang="en-US" sz="2400" dirty="0"/>
              <a:t>Standards are established and reviewed by the TIA’s TR-8 Subcommittee several times/year.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212" y="2340913"/>
            <a:ext cx="6705600" cy="424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11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Three Main Considerations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7" y="1930400"/>
            <a:ext cx="8594429" cy="3880773"/>
          </a:xfrm>
        </p:spPr>
        <p:txBody>
          <a:bodyPr/>
          <a:lstStyle/>
          <a:p>
            <a:r>
              <a:rPr lang="en-US" sz="2400" b="1" u="sng" dirty="0">
                <a:solidFill>
                  <a:schemeClr val="accent1"/>
                </a:solidFill>
              </a:rPr>
              <a:t>Internal Culture </a:t>
            </a:r>
            <a:r>
              <a:rPr lang="en-US" sz="2400" dirty="0"/>
              <a:t>– the specific organizational and operational needs of the end-users and maintainers</a:t>
            </a:r>
          </a:p>
          <a:p>
            <a:r>
              <a:rPr lang="en-US" sz="2400" b="1" dirty="0">
                <a:hlinkClick r:id="rId3"/>
              </a:rPr>
              <a:t>Procurement, Funding and Sustainment</a:t>
            </a:r>
            <a:r>
              <a:rPr lang="en-US" sz="2400" dirty="0"/>
              <a:t> – through federal grant programs for acquisition of Project 25 systems and subscribers</a:t>
            </a:r>
          </a:p>
          <a:p>
            <a:r>
              <a:rPr lang="en-US" sz="2400" b="1" dirty="0">
                <a:hlinkClick r:id="rId4"/>
              </a:rPr>
              <a:t>Technology</a:t>
            </a:r>
            <a:r>
              <a:rPr lang="en-US" sz="2400" b="1" dirty="0"/>
              <a:t> </a:t>
            </a:r>
            <a:r>
              <a:rPr lang="en-US" sz="2400" dirty="0"/>
              <a:t>– with it’s many variations that can be customized to the needs of the end-users and maintainers, and to the satisfaction of key stakeholders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71964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Delivered Audio Quality (DAQ)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371600"/>
            <a:ext cx="8594429" cy="4669763"/>
          </a:xfrm>
        </p:spPr>
        <p:txBody>
          <a:bodyPr/>
          <a:lstStyle/>
          <a:p>
            <a:r>
              <a:rPr lang="en-US" sz="2400" dirty="0"/>
              <a:t>Mean opinion scores from tests have created the following descriptors of speech recognition:</a:t>
            </a:r>
          </a:p>
          <a:p>
            <a:pPr lvl="1"/>
            <a:endParaRPr lang="en-US" sz="2201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182693"/>
              </p:ext>
            </p:extLst>
          </p:nvPr>
        </p:nvGraphicFramePr>
        <p:xfrm>
          <a:off x="1598612" y="2670479"/>
          <a:ext cx="5982136" cy="4011752"/>
        </p:xfrm>
        <a:graphic>
          <a:graphicData uri="http://schemas.openxmlformats.org/drawingml/2006/table">
            <a:tbl>
              <a:tblPr/>
              <a:tblGrid>
                <a:gridCol w="2991068">
                  <a:extLst>
                    <a:ext uri="{9D8B030D-6E8A-4147-A177-3AD203B41FA5}">
                      <a16:colId xmlns:a16="http://schemas.microsoft.com/office/drawing/2014/main" val="2448068418"/>
                    </a:ext>
                  </a:extLst>
                </a:gridCol>
                <a:gridCol w="2991068">
                  <a:extLst>
                    <a:ext uri="{9D8B030D-6E8A-4147-A177-3AD203B41FA5}">
                      <a16:colId xmlns:a16="http://schemas.microsoft.com/office/drawing/2014/main" val="2806310396"/>
                    </a:ext>
                  </a:extLst>
                </a:gridCol>
              </a:tblGrid>
              <a:tr h="44541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Unusable. Speech present but not understandable.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060038"/>
                  </a:ext>
                </a:extLst>
              </a:tr>
              <a:tr h="82717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2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Speech understandable with considerable effort. Requires frequent repetition due to noise or distortion.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93541"/>
                  </a:ext>
                </a:extLst>
              </a:tr>
              <a:tr h="63629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3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Speech understandable with slight effort. Requires occasional repetition due to noise or distortion.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13587"/>
                  </a:ext>
                </a:extLst>
              </a:tr>
              <a:tr h="63629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3.4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Speech understandable without repetition. Some noise or distortion present.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7252"/>
                  </a:ext>
                </a:extLst>
              </a:tr>
              <a:tr h="44541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Speech easily understandable. Little noise or distortion.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372444"/>
                  </a:ext>
                </a:extLst>
              </a:tr>
              <a:tr h="44541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4.5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Speed easily understandable. Rare noise or distortion.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258405"/>
                  </a:ext>
                </a:extLst>
              </a:tr>
              <a:tr h="445417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5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Perfect. No distortion or noise discernible.</a:t>
                      </a:r>
                    </a:p>
                  </a:txBody>
                  <a:tcPr marL="63656" marR="63656" marT="31828" marB="318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45216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0012" y="22098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DAQ			      Description</a:t>
            </a:r>
          </a:p>
        </p:txBody>
      </p:sp>
      <p:sp>
        <p:nvSpPr>
          <p:cNvPr id="6" name="Oval 5"/>
          <p:cNvSpPr/>
          <p:nvPr/>
        </p:nvSpPr>
        <p:spPr>
          <a:xfrm>
            <a:off x="2741612" y="4648200"/>
            <a:ext cx="5257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85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Bit Error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752600"/>
            <a:ext cx="8922454" cy="388077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Bit Error Rate (BER) of 5% equates to a received signal strength roughly equal to the same signal strength one would see for 12 dB SINAD</a:t>
            </a:r>
          </a:p>
          <a:p>
            <a:r>
              <a:rPr lang="en-US" sz="2400" dirty="0"/>
              <a:t>A BER of between 2.4 – 2.5 % is what’s been shown to produce a DAQ of 3.4 (speech understandable without repetition)</a:t>
            </a:r>
          </a:p>
          <a:p>
            <a:r>
              <a:rPr lang="en-US" sz="2400" dirty="0"/>
              <a:t>Depends on the results of </a:t>
            </a:r>
            <a:r>
              <a:rPr lang="en-US" sz="2400" i="1" dirty="0"/>
              <a:t>Mean Opinion Scores – HIGHLY SUBJECTIVE!</a:t>
            </a:r>
          </a:p>
          <a:p>
            <a:r>
              <a:rPr lang="en-US" sz="2400" dirty="0"/>
              <a:t>For this reason, Project 25 voice quality is perceived to be a significant drawback for some users.</a:t>
            </a:r>
          </a:p>
        </p:txBody>
      </p:sp>
    </p:spTree>
    <p:extLst>
      <p:ext uri="{BB962C8B-B14F-4D97-AF65-F5344CB8AC3E}">
        <p14:creationId xmlns:p14="http://schemas.microsoft.com/office/powerpoint/2010/main" val="289434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Pros and Cons of Project 25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Pros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Proven in Public Safety use for over 15 years</a:t>
            </a:r>
          </a:p>
          <a:p>
            <a:r>
              <a:rPr lang="en-US" dirty="0"/>
              <a:t>Scalable to suit the size of your agency</a:t>
            </a:r>
          </a:p>
          <a:p>
            <a:r>
              <a:rPr lang="en-US" dirty="0"/>
              <a:t>Interoperability with other Project 25 equipment vendors assured through the CAP (Compliance Assessment Program)</a:t>
            </a:r>
          </a:p>
          <a:p>
            <a:r>
              <a:rPr lang="en-US" dirty="0"/>
              <a:t>Multiple vendors from which to choose</a:t>
            </a:r>
          </a:p>
          <a:p>
            <a:r>
              <a:rPr lang="en-US" dirty="0"/>
              <a:t>Backward compatible and ‘future proof’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Cons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Voice Quality a concern for some</a:t>
            </a:r>
          </a:p>
          <a:p>
            <a:r>
              <a:rPr lang="en-US" dirty="0"/>
              <a:t>Low immunity to interference and multipath effects compared to analog systems</a:t>
            </a:r>
          </a:p>
          <a:p>
            <a:r>
              <a:rPr lang="en-US" dirty="0"/>
              <a:t>Data transmission limit of 9.6 kbps (for narrow-band systems)</a:t>
            </a:r>
          </a:p>
          <a:p>
            <a:r>
              <a:rPr lang="en-US" dirty="0"/>
              <a:t>Sharp drop off in voice quality under low signal conditions make Project 25 inappropriate for ‘Fireground’</a:t>
            </a:r>
          </a:p>
          <a:p>
            <a:r>
              <a:rPr lang="en-US" dirty="0"/>
              <a:t>Latency</a:t>
            </a:r>
          </a:p>
          <a:p>
            <a:r>
              <a:rPr lang="en-US" dirty="0"/>
              <a:t>No support for paging</a:t>
            </a:r>
          </a:p>
        </p:txBody>
      </p:sp>
    </p:spTree>
    <p:extLst>
      <p:ext uri="{BB962C8B-B14F-4D97-AF65-F5344CB8AC3E}">
        <p14:creationId xmlns:p14="http://schemas.microsoft.com/office/powerpoint/2010/main" val="28577060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9812" y="308746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Questions?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2F81DB-0E16-EA08-7D4D-1BB471154B8C}"/>
              </a:ext>
            </a:extLst>
          </p:cNvPr>
          <p:cNvSpPr txBox="1"/>
          <p:nvPr/>
        </p:nvSpPr>
        <p:spPr>
          <a:xfrm>
            <a:off x="2627312" y="37338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steven.sciotto@radionetcom.com</a:t>
            </a:r>
          </a:p>
        </p:txBody>
      </p:sp>
    </p:spTree>
    <p:extLst>
      <p:ext uri="{BB962C8B-B14F-4D97-AF65-F5344CB8AC3E}">
        <p14:creationId xmlns:p14="http://schemas.microsoft.com/office/powerpoint/2010/main" val="29657815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Internal Cultural Issues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158" y="2160590"/>
            <a:ext cx="8770054" cy="3880773"/>
          </a:xfrm>
        </p:spPr>
        <p:txBody>
          <a:bodyPr>
            <a:normAutofit/>
          </a:bodyPr>
          <a:lstStyle/>
          <a:p>
            <a:r>
              <a:rPr lang="en-US" sz="2400" dirty="0"/>
              <a:t>Your internal organizations and user’s groups have particular needs which must be addressed:</a:t>
            </a:r>
          </a:p>
          <a:p>
            <a:pPr lvl="1"/>
            <a:r>
              <a:rPr lang="en-US" sz="2201" dirty="0"/>
              <a:t>How does the transition from analog to digital affect them?</a:t>
            </a:r>
          </a:p>
          <a:p>
            <a:pPr lvl="1"/>
            <a:r>
              <a:rPr lang="en-US" sz="2201" dirty="0"/>
              <a:t>How do we organize your users’ groups to maximize efficiencies?</a:t>
            </a:r>
          </a:p>
          <a:p>
            <a:pPr lvl="1"/>
            <a:r>
              <a:rPr lang="en-US" sz="2201" dirty="0"/>
              <a:t>How do we maintain or broker required ‘Interoperability’ with other agencies in adjacent cities/counties or States?</a:t>
            </a:r>
          </a:p>
          <a:p>
            <a:pPr lvl="1"/>
            <a:r>
              <a:rPr lang="en-US" sz="2201" dirty="0"/>
              <a:t>How do we resolve the ‘understanding gap’?</a:t>
            </a:r>
          </a:p>
          <a:p>
            <a:pPr lvl="1"/>
            <a:endParaRPr lang="en-US" sz="2201" dirty="0"/>
          </a:p>
          <a:p>
            <a:pPr lvl="1"/>
            <a:endParaRPr lang="en-US" sz="2201" dirty="0"/>
          </a:p>
        </p:txBody>
      </p:sp>
    </p:spTree>
    <p:extLst>
      <p:ext uri="{BB962C8B-B14F-4D97-AF65-F5344CB8AC3E}">
        <p14:creationId xmlns:p14="http://schemas.microsoft.com/office/powerpoint/2010/main" val="308497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Internal Cultural Issues: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447800"/>
            <a:ext cx="9303454" cy="4724400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chemeClr val="accent1"/>
                </a:solidFill>
              </a:rPr>
              <a:t>Education and Training</a:t>
            </a:r>
          </a:p>
          <a:p>
            <a:pPr lvl="1"/>
            <a:r>
              <a:rPr lang="en-US" sz="2200" dirty="0"/>
              <a:t>A must when introducing any new technology; and it’s a big part of our commitment to you</a:t>
            </a:r>
          </a:p>
          <a:p>
            <a:r>
              <a:rPr lang="en-US" sz="2400" b="1" u="sng" dirty="0">
                <a:solidFill>
                  <a:schemeClr val="accent1"/>
                </a:solidFill>
              </a:rPr>
              <a:t>Fleet Mapping</a:t>
            </a:r>
          </a:p>
          <a:p>
            <a:pPr lvl="1"/>
            <a:r>
              <a:rPr lang="en-US" sz="2200" dirty="0"/>
              <a:t>If you aren’t already ‘trunked’, this process can be daunting</a:t>
            </a:r>
            <a:endParaRPr lang="en-US" sz="2200" b="1" u="sng" dirty="0">
              <a:solidFill>
                <a:schemeClr val="accent1"/>
              </a:solidFill>
            </a:endParaRPr>
          </a:p>
          <a:p>
            <a:r>
              <a:rPr lang="en-US" sz="2400" b="1" u="sng" dirty="0">
                <a:solidFill>
                  <a:schemeClr val="accent1"/>
                </a:solidFill>
              </a:rPr>
              <a:t>Coalition Building for Interoperability</a:t>
            </a:r>
          </a:p>
          <a:p>
            <a:pPr lvl="1"/>
            <a:r>
              <a:rPr lang="en-US" sz="2200" dirty="0"/>
              <a:t>We stand with all our customers</a:t>
            </a:r>
          </a:p>
          <a:p>
            <a:r>
              <a:rPr lang="en-US" sz="2400" b="1" u="sng" dirty="0">
                <a:solidFill>
                  <a:schemeClr val="accent1"/>
                </a:solidFill>
              </a:rPr>
              <a:t>Understanding</a:t>
            </a:r>
            <a:endParaRPr lang="en-US" sz="2400" b="1" dirty="0">
              <a:solidFill>
                <a:schemeClr val="accent1"/>
              </a:solidFill>
            </a:endParaRPr>
          </a:p>
          <a:p>
            <a:pPr lvl="1"/>
            <a:r>
              <a:rPr lang="en-US" sz="2200" dirty="0"/>
              <a:t>It’s important that we understand your problems. </a:t>
            </a:r>
          </a:p>
          <a:p>
            <a:pPr lvl="1"/>
            <a:r>
              <a:rPr lang="en-US" sz="2200" b="1" i="1" dirty="0"/>
              <a:t>It’s equally important that you understand our solutions!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693854" cy="1320800"/>
          </a:xfrm>
        </p:spPr>
        <p:txBody>
          <a:bodyPr/>
          <a:lstStyle/>
          <a:p>
            <a:pPr algn="ctr"/>
            <a:r>
              <a:rPr lang="en-US" b="1" u="sng" dirty="0"/>
              <a:t>Procurement, Funding and Sustainment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676400"/>
            <a:ext cx="8693854" cy="4364963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>
                <a:solidFill>
                  <a:schemeClr val="accent1"/>
                </a:solidFill>
                <a:hlinkClick r:id="rId3"/>
              </a:rPr>
              <a:t>SAFECOM</a:t>
            </a:r>
            <a:r>
              <a:rPr lang="en-US" sz="2400" dirty="0"/>
              <a:t> – administers the federal grant program to provide funding and sustainment money for Project 25 equipment</a:t>
            </a:r>
          </a:p>
          <a:p>
            <a:r>
              <a:rPr lang="en-US" sz="2400" b="1" u="sng" dirty="0">
                <a:solidFill>
                  <a:schemeClr val="accent1"/>
                </a:solidFill>
              </a:rPr>
              <a:t>Office of Emergency Communications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– grant guidance for what can and can’t be bought w/SAFECOM funds</a:t>
            </a:r>
          </a:p>
          <a:p>
            <a:r>
              <a:rPr lang="en-US" sz="2400" b="1" u="sng" dirty="0">
                <a:solidFill>
                  <a:schemeClr val="accent1"/>
                </a:solidFill>
              </a:rPr>
              <a:t>FPIC</a:t>
            </a:r>
            <a:r>
              <a:rPr lang="en-US" sz="2400" dirty="0"/>
              <a:t> – coordination and advisory body to address technical and wireless operational issues relative to interoperability</a:t>
            </a:r>
          </a:p>
          <a:p>
            <a:r>
              <a:rPr lang="en-US" sz="2400" b="1" u="sng" dirty="0"/>
              <a:t>Your own Program Management Office</a:t>
            </a:r>
            <a:r>
              <a:rPr lang="en-US" sz="2400" b="1" dirty="0"/>
              <a:t> </a:t>
            </a:r>
            <a:r>
              <a:rPr lang="en-US" sz="2400" dirty="0"/>
              <a:t>in charge of procurement – </a:t>
            </a:r>
            <a:r>
              <a:rPr lang="en-US" sz="2400" i="1" dirty="0"/>
              <a:t>how that federal money is spent</a:t>
            </a:r>
            <a:r>
              <a:rPr lang="en-US" sz="2400" dirty="0"/>
              <a:t> - can be of enormous value in organizing and measuring the efforts of vendors, consultants and your own stakeholders </a:t>
            </a:r>
          </a:p>
        </p:txBody>
      </p:sp>
    </p:spTree>
    <p:extLst>
      <p:ext uri="{BB962C8B-B14F-4D97-AF65-F5344CB8AC3E}">
        <p14:creationId xmlns:p14="http://schemas.microsoft.com/office/powerpoint/2010/main" val="20242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7" y="1676400"/>
            <a:ext cx="8594429" cy="4572000"/>
          </a:xfrm>
        </p:spPr>
        <p:txBody>
          <a:bodyPr>
            <a:normAutofit/>
          </a:bodyPr>
          <a:lstStyle/>
          <a:p>
            <a:r>
              <a:rPr lang="en-US" sz="2400" dirty="0"/>
              <a:t>Coverage – signal strength which fades with distance from a transmit site</a:t>
            </a:r>
          </a:p>
          <a:p>
            <a:r>
              <a:rPr lang="en-US" sz="2400" dirty="0"/>
              <a:t>Network Architecture: Simulcast, Multicast or ‘Hybrid’ </a:t>
            </a:r>
          </a:p>
          <a:p>
            <a:r>
              <a:rPr lang="en-US" sz="2400" dirty="0"/>
              <a:t>Trunked or Conventional Repeat</a:t>
            </a:r>
          </a:p>
          <a:p>
            <a:r>
              <a:rPr lang="en-US" sz="2400" dirty="0"/>
              <a:t>Grade of Service – Erlang C </a:t>
            </a:r>
          </a:p>
          <a:p>
            <a:r>
              <a:rPr lang="en-US" sz="2400" dirty="0"/>
              <a:t>Frequencies, Bandwidth and Standards</a:t>
            </a:r>
          </a:p>
          <a:p>
            <a:r>
              <a:rPr lang="en-US" sz="2400" dirty="0"/>
              <a:t>Delivered Audio Quality and Bit Error Rate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603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158" y="1930400"/>
            <a:ext cx="8594429" cy="3880773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Modeled</a:t>
            </a:r>
            <a:r>
              <a:rPr lang="en-US" sz="2400" b="1" dirty="0"/>
              <a:t> in software – </a:t>
            </a:r>
            <a:r>
              <a:rPr lang="en-US" sz="2400" b="1" i="1" dirty="0"/>
              <a:t>“It’s just a simulation!!”</a:t>
            </a:r>
          </a:p>
          <a:p>
            <a:r>
              <a:rPr lang="en-US" sz="2400" b="1" u="sng" dirty="0"/>
              <a:t>Measured</a:t>
            </a:r>
            <a:r>
              <a:rPr lang="en-US" sz="2400" b="1" dirty="0"/>
              <a:t> in the field with test equipment</a:t>
            </a:r>
          </a:p>
          <a:p>
            <a:r>
              <a:rPr lang="en-US" sz="2400" dirty="0"/>
              <a:t>Both can be ‘overlaid’ in Google Earth – </a:t>
            </a:r>
            <a:r>
              <a:rPr lang="en-US" sz="2400" b="1" i="1" u="sng" dirty="0"/>
              <a:t>KNOW</a:t>
            </a:r>
            <a:r>
              <a:rPr lang="en-US" sz="2400" b="1" i="1" dirty="0"/>
              <a:t> </a:t>
            </a:r>
            <a:r>
              <a:rPr lang="en-US" sz="2400" b="1" i="1" u="sng" dirty="0"/>
              <a:t>AND</a:t>
            </a:r>
            <a:r>
              <a:rPr lang="en-US" sz="2400" b="1" i="1" dirty="0"/>
              <a:t> </a:t>
            </a:r>
            <a:r>
              <a:rPr lang="en-US" sz="2400" b="1" i="1" u="sng" dirty="0"/>
              <a:t>UNDERSTAND</a:t>
            </a:r>
            <a:r>
              <a:rPr lang="en-US" sz="2400" b="1" i="1" dirty="0"/>
              <a:t> </a:t>
            </a:r>
            <a:r>
              <a:rPr lang="en-US" sz="2400" b="1" i="1" u="sng" dirty="0"/>
              <a:t>THE</a:t>
            </a:r>
            <a:r>
              <a:rPr lang="en-US" sz="2400" b="1" i="1" dirty="0"/>
              <a:t> </a:t>
            </a:r>
            <a:r>
              <a:rPr lang="en-US" sz="2400" b="1" i="1" u="sng" dirty="0"/>
              <a:t>DIFFERENCE</a:t>
            </a:r>
            <a:r>
              <a:rPr lang="en-US" sz="2400" b="1" i="1" dirty="0"/>
              <a:t>!</a:t>
            </a:r>
          </a:p>
          <a:p>
            <a:r>
              <a:rPr lang="en-US" sz="2400" dirty="0"/>
              <a:t>Modeling is often a very good representation of actual system performance - </a:t>
            </a:r>
            <a:r>
              <a:rPr lang="en-US" sz="2400" b="1" i="1" u="sng" dirty="0"/>
              <a:t>BUT IT’S ONLY A MODEL</a:t>
            </a:r>
            <a:r>
              <a:rPr lang="en-US" sz="2400" b="1" i="1" dirty="0"/>
              <a:t>! </a:t>
            </a:r>
          </a:p>
          <a:p>
            <a:r>
              <a:rPr lang="en-US" sz="2400" b="1" i="1" u="sng" dirty="0"/>
              <a:t>KNOW</a:t>
            </a:r>
            <a:r>
              <a:rPr lang="en-US" sz="2400" b="1" i="1" dirty="0"/>
              <a:t> </a:t>
            </a:r>
            <a:r>
              <a:rPr lang="en-US" sz="2400" b="1" i="1" u="sng" dirty="0"/>
              <a:t>THE</a:t>
            </a:r>
            <a:r>
              <a:rPr lang="en-US" sz="2400" b="1" i="1" dirty="0"/>
              <a:t> </a:t>
            </a:r>
            <a:r>
              <a:rPr lang="en-US" sz="2400" b="1" i="1" u="sng" dirty="0"/>
              <a:t>DIFFERENCE</a:t>
            </a:r>
            <a:r>
              <a:rPr lang="en-US" sz="2400" b="1" i="1" dirty="0"/>
              <a:t> between modeled performance and actual, measured performance!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876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Coverage</a:t>
            </a:r>
            <a:br>
              <a:rPr lang="en-US" b="1" u="sng" dirty="0"/>
            </a:br>
            <a:br>
              <a:rPr lang="en-US" b="1" u="sng" dirty="0"/>
            </a:b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1523659"/>
            <a:ext cx="7010400" cy="4462416"/>
          </a:xfrm>
        </p:spPr>
      </p:pic>
    </p:spTree>
    <p:extLst>
      <p:ext uri="{BB962C8B-B14F-4D97-AF65-F5344CB8AC3E}">
        <p14:creationId xmlns:p14="http://schemas.microsoft.com/office/powerpoint/2010/main" val="3399868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u="sng" dirty="0"/>
              <a:t>A Note About Coverage: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Prior slide was ‘talk out’ from a 100 watt repeater</a:t>
            </a:r>
          </a:p>
          <a:p>
            <a:r>
              <a:rPr lang="en-US" sz="2400" dirty="0"/>
              <a:t>Most P25 systems will be ‘uplink limited’ – </a:t>
            </a:r>
            <a:r>
              <a:rPr lang="en-US" sz="2400" i="1" dirty="0"/>
              <a:t>the ‘talk in’ ‘footprint’ will be smaller</a:t>
            </a:r>
          </a:p>
          <a:p>
            <a:r>
              <a:rPr lang="en-US" sz="2400" dirty="0"/>
              <a:t>Static Sensitivity vs. Faded Sensitivity</a:t>
            </a:r>
          </a:p>
          <a:p>
            <a:pPr lvl="1"/>
            <a:r>
              <a:rPr lang="en-US" sz="2201" dirty="0"/>
              <a:t>Just because your portable’s static sensitivity measurement at 5% BER is better than the ‘green’ (-80 dBm) area, it’s not a guarantee that you’ll be able to affiliate with that station in a P25 system – </a:t>
            </a:r>
            <a:r>
              <a:rPr lang="en-US" sz="2201" i="1" dirty="0"/>
              <a:t>faded sensitivity can be much worse!</a:t>
            </a:r>
          </a:p>
        </p:txBody>
      </p:sp>
    </p:spTree>
    <p:extLst>
      <p:ext uri="{BB962C8B-B14F-4D97-AF65-F5344CB8AC3E}">
        <p14:creationId xmlns:p14="http://schemas.microsoft.com/office/powerpoint/2010/main" val="4597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53AA20-4B5D-49AF-879B-967C234CE5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1637</Words>
  <Application>Microsoft Office PowerPoint</Application>
  <PresentationFormat>Custom</PresentationFormat>
  <Paragraphs>174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Palatino Linotype</vt:lpstr>
      <vt:lpstr>Trebuchet MS</vt:lpstr>
      <vt:lpstr>Wingdings 3</vt:lpstr>
      <vt:lpstr>Facet</vt:lpstr>
      <vt:lpstr>So, you’re thinking about an upgrade to Project 25…</vt:lpstr>
      <vt:lpstr>Three Main Considerations:</vt:lpstr>
      <vt:lpstr>Internal Cultural Issues</vt:lpstr>
      <vt:lpstr>Internal Cultural Issues: The Solution</vt:lpstr>
      <vt:lpstr>Procurement, Funding and Sustainment</vt:lpstr>
      <vt:lpstr>Technology</vt:lpstr>
      <vt:lpstr>Coverage</vt:lpstr>
      <vt:lpstr>Coverage  </vt:lpstr>
      <vt:lpstr>A Note About Coverage:</vt:lpstr>
      <vt:lpstr>Simulcast, Multicast or ‘Hybrid’ </vt:lpstr>
      <vt:lpstr>Simulcast, Multicast or ‘Hybrid’</vt:lpstr>
      <vt:lpstr>Trunked or Conventional Repeat</vt:lpstr>
      <vt:lpstr>Trunked or Conventional Repeat</vt:lpstr>
      <vt:lpstr>Trunked vs. Conventional P25</vt:lpstr>
      <vt:lpstr>Grade of Service (trunked systems)</vt:lpstr>
      <vt:lpstr>Grade of Service (trunked systems)</vt:lpstr>
      <vt:lpstr>Frequencies, Bandwidth and Standards</vt:lpstr>
      <vt:lpstr>Frequencies, Bandwidth and Standards</vt:lpstr>
      <vt:lpstr>Frequencies, Bandwidth and Standards</vt:lpstr>
      <vt:lpstr>Delivered Audio Quality (DAQ)</vt:lpstr>
      <vt:lpstr>Bit Error Rate</vt:lpstr>
      <vt:lpstr>Pros and Cons of Project 25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2016-12-18T13:28:00Z</dcterms:created>
  <dcterms:modified xsi:type="dcterms:W3CDTF">2023-03-01T14:08:10Z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TC034605199991</vt:lpwstr>
  </property>
</Properties>
</file>